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12" r:id="rId6"/>
    <p:sldId id="260" r:id="rId7"/>
    <p:sldId id="264" r:id="rId8"/>
    <p:sldId id="313" r:id="rId9"/>
    <p:sldId id="262" r:id="rId10"/>
    <p:sldId id="263" r:id="rId11"/>
    <p:sldId id="272" r:id="rId12"/>
    <p:sldId id="277" r:id="rId13"/>
    <p:sldId id="265" r:id="rId14"/>
    <p:sldId id="315" r:id="rId15"/>
    <p:sldId id="314" r:id="rId1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osis" pitchFamily="2" charset="77"/>
      <p:regular r:id="rId23"/>
      <p:bold r:id="rId24"/>
    </p:embeddedFont>
    <p:embeddedFont>
      <p:font typeface="Fjalla One" panose="02000506040000020004" pitchFamily="2" charset="0"/>
      <p:regular r:id="rId25"/>
    </p:embeddedFont>
    <p:embeddedFont>
      <p:font typeface="Nunito Light" panose="020F0302020204030204" pitchFamily="34" charset="0"/>
      <p:regular r:id="rId26"/>
      <p:italic r:id="rId27"/>
    </p:embeddedFont>
    <p:embeddedFont>
      <p:font typeface="Quicksand Medium" pitchFamily="2" charset="77"/>
      <p:regular r:id="rId28"/>
      <p:bold r:id="rId29"/>
    </p:embeddedFont>
    <p:embeddedFont>
      <p:font typeface="Roboto Condensed Light" panose="020F0302020204030204" pitchFamily="34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6AD027-B98A-4E93-8AA1-F592B2DA07E1}">
  <a:tblStyle styleId="{706AD027-B98A-4E93-8AA1-F592B2DA0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38F913-826B-4F87-8326-479B2894A6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40"/>
    <p:restoredTop sz="94856"/>
  </p:normalViewPr>
  <p:slideViewPr>
    <p:cSldViewPr snapToGrid="0">
      <p:cViewPr varScale="1">
        <p:scale>
          <a:sx n="120" d="100"/>
          <a:sy n="120" d="100"/>
        </p:scale>
        <p:origin x="1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a7be6e97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a7be6e97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a7be6e973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0a7be6e973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a7be6e973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0a7be6e973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a7be6e97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a7be6e973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a7be6e97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a7be6e973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039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a7be6e973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0a7be6e973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89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696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a7be6e97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a7be6e97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82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73750" y="1108170"/>
            <a:ext cx="6996600" cy="22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6000" y="3804680"/>
            <a:ext cx="421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5424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2052630" y="1786557"/>
            <a:ext cx="2085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2052630" y="2068276"/>
            <a:ext cx="20829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6137327" y="1786545"/>
            <a:ext cx="2084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3"/>
          </p:nvPr>
        </p:nvSpPr>
        <p:spPr>
          <a:xfrm>
            <a:off x="6137327" y="2068266"/>
            <a:ext cx="20817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4"/>
          </p:nvPr>
        </p:nvSpPr>
        <p:spPr>
          <a:xfrm>
            <a:off x="2052630" y="3234355"/>
            <a:ext cx="2082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5"/>
          </p:nvPr>
        </p:nvSpPr>
        <p:spPr>
          <a:xfrm>
            <a:off x="2052630" y="3516086"/>
            <a:ext cx="20829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6"/>
          </p:nvPr>
        </p:nvSpPr>
        <p:spPr>
          <a:xfrm>
            <a:off x="6137327" y="3234353"/>
            <a:ext cx="2081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7"/>
          </p:nvPr>
        </p:nvSpPr>
        <p:spPr>
          <a:xfrm>
            <a:off x="6137327" y="3516086"/>
            <a:ext cx="20817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0" y="2715525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7152" y="1725127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716075" y="1955327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1"/>
          </p:nvPr>
        </p:nvSpPr>
        <p:spPr>
          <a:xfrm>
            <a:off x="715775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title" idx="2"/>
          </p:nvPr>
        </p:nvSpPr>
        <p:spPr>
          <a:xfrm>
            <a:off x="3497550" y="1955327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3"/>
          </p:nvPr>
        </p:nvSpPr>
        <p:spPr>
          <a:xfrm>
            <a:off x="3497250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4"/>
          </p:nvPr>
        </p:nvSpPr>
        <p:spPr>
          <a:xfrm>
            <a:off x="716075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5"/>
          </p:nvPr>
        </p:nvSpPr>
        <p:spPr>
          <a:xfrm>
            <a:off x="715775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6"/>
          </p:nvPr>
        </p:nvSpPr>
        <p:spPr>
          <a:xfrm>
            <a:off x="3497550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7"/>
          </p:nvPr>
        </p:nvSpPr>
        <p:spPr>
          <a:xfrm>
            <a:off x="3497250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8"/>
          </p:nvPr>
        </p:nvSpPr>
        <p:spPr>
          <a:xfrm>
            <a:off x="6280438" y="1955327"/>
            <a:ext cx="21468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9"/>
          </p:nvPr>
        </p:nvSpPr>
        <p:spPr>
          <a:xfrm>
            <a:off x="6279088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13"/>
          </p:nvPr>
        </p:nvSpPr>
        <p:spPr>
          <a:xfrm>
            <a:off x="6279388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14"/>
          </p:nvPr>
        </p:nvSpPr>
        <p:spPr>
          <a:xfrm>
            <a:off x="6279088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952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924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713261" y="32106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1"/>
          </p:nvPr>
        </p:nvSpPr>
        <p:spPr>
          <a:xfrm>
            <a:off x="713261" y="3567095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2"/>
          </p:nvPr>
        </p:nvSpPr>
        <p:spPr>
          <a:xfrm>
            <a:off x="3418731" y="32106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3"/>
          </p:nvPr>
        </p:nvSpPr>
        <p:spPr>
          <a:xfrm>
            <a:off x="3418731" y="3567095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 idx="4"/>
          </p:nvPr>
        </p:nvSpPr>
        <p:spPr>
          <a:xfrm>
            <a:off x="6125239" y="32106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5"/>
          </p:nvPr>
        </p:nvSpPr>
        <p:spPr>
          <a:xfrm>
            <a:off x="6125239" y="3567095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 idx="6" hasCustomPrompt="1"/>
          </p:nvPr>
        </p:nvSpPr>
        <p:spPr>
          <a:xfrm>
            <a:off x="1404611" y="1697801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29"/>
          <p:cNvSpPr txBox="1">
            <a:spLocks noGrp="1"/>
          </p:cNvSpPr>
          <p:nvPr>
            <p:ph type="title" idx="7" hasCustomPrompt="1"/>
          </p:nvPr>
        </p:nvSpPr>
        <p:spPr>
          <a:xfrm>
            <a:off x="4110081" y="1697801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 idx="8" hasCustomPrompt="1"/>
          </p:nvPr>
        </p:nvSpPr>
        <p:spPr>
          <a:xfrm>
            <a:off x="6816589" y="1697801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825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6077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6079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4179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>
            <a:off x="0" y="319975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r="42419" b="19826"/>
          <a:stretch/>
        </p:blipFill>
        <p:spPr>
          <a:xfrm flipH="1">
            <a:off x="-2" y="2798725"/>
            <a:ext cx="2781327" cy="23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r="27525" b="20590"/>
          <a:stretch/>
        </p:blipFill>
        <p:spPr>
          <a:xfrm rot="-5400000">
            <a:off x="6227261" y="576112"/>
            <a:ext cx="3500652" cy="23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546300" y="1223917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223925"/>
            <a:ext cx="7704000" cy="3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0940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5725627" y="1740152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-3374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>
            <a:off x="-12898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2899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306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t="23471" r="35542" b="17107"/>
          <a:stretch/>
        </p:blipFill>
        <p:spPr>
          <a:xfrm>
            <a:off x="6030425" y="3405625"/>
            <a:ext cx="3113574" cy="1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2028300" y="1937375"/>
            <a:ext cx="5087400" cy="20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1823625" y="2396075"/>
            <a:ext cx="54969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7051675" y="3208581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t="32315" r="35542" b="17105"/>
          <a:stretch/>
        </p:blipFill>
        <p:spPr>
          <a:xfrm>
            <a:off x="6030425" y="3664300"/>
            <a:ext cx="3113574" cy="14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flipH="1">
            <a:off x="0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1897212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897212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1897212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897212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/>
          </p:nvPr>
        </p:nvSpPr>
        <p:spPr>
          <a:xfrm>
            <a:off x="5785050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5785050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963008" y="20259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4849208" y="20260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962996" y="34737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/>
          </p:nvPr>
        </p:nvSpPr>
        <p:spPr>
          <a:xfrm>
            <a:off x="5785050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85050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49208" y="34648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 rot="10800000" flipH="1">
            <a:off x="1" y="2818375"/>
            <a:ext cx="2158049" cy="23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967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2"/>
          </p:nvPr>
        </p:nvSpPr>
        <p:spPr>
          <a:xfrm>
            <a:off x="51664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5166150" y="3268000"/>
            <a:ext cx="29814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3"/>
          </p:nvPr>
        </p:nvSpPr>
        <p:spPr>
          <a:xfrm>
            <a:off x="996750" y="3205367"/>
            <a:ext cx="29808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6375100" y="3446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>
            <a:off x="-344650" y="237460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75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4625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830700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1"/>
          </p:nvPr>
        </p:nvSpPr>
        <p:spPr>
          <a:xfrm>
            <a:off x="830700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3563397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3"/>
          </p:nvPr>
        </p:nvSpPr>
        <p:spPr>
          <a:xfrm>
            <a:off x="3563397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6296094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5"/>
          </p:nvPr>
        </p:nvSpPr>
        <p:spPr>
          <a:xfrm>
            <a:off x="6296094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8" r:id="rId8"/>
    <p:sldLayoutId id="2147483671" r:id="rId9"/>
    <p:sldLayoutId id="2147483672" r:id="rId10"/>
    <p:sldLayoutId id="2147483673" r:id="rId11"/>
    <p:sldLayoutId id="2147483675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-core/devel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implilearn.com/tutorials/ansible-tutorial/what-is-ansible#benefits_of_ansible" TargetMode="External"/><Relationship Id="rId5" Type="http://schemas.openxmlformats.org/officeDocument/2006/relationships/hyperlink" Target="https://www.youtube.com/watch?v=1id6ERvfozo&amp;t=831s&amp;ab_channel=TechWorldwithNana" TargetMode="External"/><Relationship Id="rId4" Type="http://schemas.openxmlformats.org/officeDocument/2006/relationships/hyperlink" Target="https://www.logicmonitor.com/blog/ansible-key-terms-getting-start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1216500" y="999570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36"/>
          <p:cNvSpPr/>
          <p:nvPr/>
        </p:nvSpPr>
        <p:spPr>
          <a:xfrm>
            <a:off x="1216500" y="3682730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1073750" y="1108170"/>
            <a:ext cx="6996600" cy="22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dk2"/>
                </a:solidFill>
              </a:rPr>
              <a:t>Ansible</a:t>
            </a:r>
            <a:endParaRPr sz="6000" b="0" dirty="0"/>
          </a:p>
        </p:txBody>
      </p:sp>
      <p:sp>
        <p:nvSpPr>
          <p:cNvPr id="295" name="Google Shape;295;p36"/>
          <p:cNvSpPr txBox="1">
            <a:spLocks noGrp="1"/>
          </p:cNvSpPr>
          <p:nvPr>
            <p:ph type="subTitle" idx="1"/>
          </p:nvPr>
        </p:nvSpPr>
        <p:spPr>
          <a:xfrm>
            <a:off x="1303020" y="3804680"/>
            <a:ext cx="653796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600" dirty="0"/>
              <a:t>ESDE – Fontys University of Applied Sciences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E1DD-928A-8E21-D14B-B5530525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12" y="44352"/>
            <a:ext cx="3160679" cy="316067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Google Shape;295;p36">
            <a:extLst>
              <a:ext uri="{FF2B5EF4-FFF2-40B4-BE49-F238E27FC236}">
                <a16:creationId xmlns:a16="http://schemas.microsoft.com/office/drawing/2014/main" id="{7CCDABBF-DBF4-1A16-5A7C-1A1D70E5CE70}"/>
              </a:ext>
            </a:extLst>
          </p:cNvPr>
          <p:cNvSpPr txBox="1">
            <a:spLocks/>
          </p:cNvSpPr>
          <p:nvPr/>
        </p:nvSpPr>
        <p:spPr>
          <a:xfrm>
            <a:off x="2466000" y="2741511"/>
            <a:ext cx="421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GB" sz="1200" dirty="0"/>
              <a:t>Mustafa Noori and </a:t>
            </a:r>
            <a:r>
              <a:rPr lang="en-GB" sz="1200" dirty="0" err="1"/>
              <a:t>Namratha</a:t>
            </a:r>
            <a:r>
              <a:rPr lang="en-GB" sz="1200" dirty="0"/>
              <a:t> </a:t>
            </a:r>
            <a:r>
              <a:rPr lang="en-GB" sz="1200" dirty="0" err="1"/>
              <a:t>Balbadri</a:t>
            </a:r>
            <a:endParaRPr lang="en-GB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/>
              <a:t>Important </a:t>
            </a:r>
            <a:r>
              <a:rPr lang="en-GB" b="0" dirty="0"/>
              <a:t>Ansible Key Terms</a:t>
            </a:r>
            <a:endParaRPr b="0" dirty="0"/>
          </a:p>
        </p:txBody>
      </p:sp>
      <p:sp>
        <p:nvSpPr>
          <p:cNvPr id="14" name="Google Shape;337;p40">
            <a:extLst>
              <a:ext uri="{FF2B5EF4-FFF2-40B4-BE49-F238E27FC236}">
                <a16:creationId xmlns:a16="http://schemas.microsoft.com/office/drawing/2014/main" id="{EF826DB6-4BE4-A18C-A125-DA63CDA7493A}"/>
              </a:ext>
            </a:extLst>
          </p:cNvPr>
          <p:cNvSpPr/>
          <p:nvPr/>
        </p:nvSpPr>
        <p:spPr>
          <a:xfrm>
            <a:off x="546300" y="1335637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76;p41">
            <a:extLst>
              <a:ext uri="{FF2B5EF4-FFF2-40B4-BE49-F238E27FC236}">
                <a16:creationId xmlns:a16="http://schemas.microsoft.com/office/drawing/2014/main" id="{7BDA28B7-3538-E1E2-5AAC-76E232F8FD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1088" y="1668510"/>
            <a:ext cx="2307909" cy="28481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/>
              <a:t>Playbooks</a:t>
            </a:r>
            <a:endParaRPr lang="nl-NL" sz="14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Server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Target Machine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/>
              <a:t>Task</a:t>
            </a:r>
            <a:endParaRPr lang="nl-NL" sz="14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Machine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Modules 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/>
              <a:t>Roles</a:t>
            </a:r>
            <a:endParaRPr lang="nl-NL" sz="14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Variables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4DD42-779E-1F42-450F-BAB1C802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84" y="1355984"/>
            <a:ext cx="3160679" cy="316067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"/>
          <p:cNvSpPr/>
          <p:nvPr/>
        </p:nvSpPr>
        <p:spPr>
          <a:xfrm>
            <a:off x="4307887" y="1223925"/>
            <a:ext cx="4288775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2"/>
          <p:cNvSpPr/>
          <p:nvPr/>
        </p:nvSpPr>
        <p:spPr>
          <a:xfrm>
            <a:off x="546300" y="1223925"/>
            <a:ext cx="3594626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2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52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lvl="0" rtl="0"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nl-NL" sz="3600" b="0" dirty="0"/>
              <a:t>Ansible </a:t>
            </a:r>
            <a:r>
              <a:rPr lang="nl-NL" sz="3600" b="0" dirty="0" err="1"/>
              <a:t>vs</a:t>
            </a:r>
            <a:r>
              <a:rPr lang="nl-NL" sz="3600" b="0" dirty="0"/>
              <a:t> </a:t>
            </a:r>
            <a:r>
              <a:rPr lang="nl-NL" sz="3600" b="0" dirty="0" err="1"/>
              <a:t>alternative</a:t>
            </a:r>
            <a:r>
              <a:rPr lang="nl-NL" sz="3600" b="0" dirty="0"/>
              <a:t> Tools</a:t>
            </a:r>
          </a:p>
        </p:txBody>
      </p:sp>
      <p:sp>
        <p:nvSpPr>
          <p:cNvPr id="612" name="Google Shape;612;p52"/>
          <p:cNvSpPr txBox="1">
            <a:spLocks noGrp="1"/>
          </p:cNvSpPr>
          <p:nvPr>
            <p:ph type="subTitle" idx="1"/>
          </p:nvPr>
        </p:nvSpPr>
        <p:spPr>
          <a:xfrm>
            <a:off x="1190863" y="2253194"/>
            <a:ext cx="2305500" cy="1455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Free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Simple YAML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Agentless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Powerful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Efficient</a:t>
            </a:r>
            <a:endParaRPr sz="1400" dirty="0">
              <a:latin typeface="+mj-lt"/>
            </a:endParaRPr>
          </a:p>
        </p:txBody>
      </p:sp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1190863" y="139355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Ansible</a:t>
            </a:r>
            <a:endParaRPr dirty="0"/>
          </a:p>
        </p:txBody>
      </p:sp>
      <p:sp>
        <p:nvSpPr>
          <p:cNvPr id="614" name="Google Shape;614;p52"/>
          <p:cNvSpPr txBox="1">
            <a:spLocks noGrp="1"/>
          </p:cNvSpPr>
          <p:nvPr>
            <p:ph type="title" idx="2"/>
          </p:nvPr>
        </p:nvSpPr>
        <p:spPr>
          <a:xfrm>
            <a:off x="5299524" y="139355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Puppet and Chef</a:t>
            </a:r>
            <a:endParaRPr dirty="0"/>
          </a:p>
        </p:txBody>
      </p:sp>
      <p:sp>
        <p:nvSpPr>
          <p:cNvPr id="615" name="Google Shape;615;p52"/>
          <p:cNvSpPr txBox="1">
            <a:spLocks noGrp="1"/>
          </p:cNvSpPr>
          <p:nvPr>
            <p:ph type="subTitle" idx="3"/>
          </p:nvPr>
        </p:nvSpPr>
        <p:spPr>
          <a:xfrm>
            <a:off x="4825949" y="1928885"/>
            <a:ext cx="3252650" cy="1872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Ruby more difficult to learn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Installation needed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So need for managing updates on target servers.</a:t>
            </a:r>
            <a:endParaRPr sz="1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F9BCE-89DF-47FB-123D-5021CDC1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985" y="3381912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7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0" dirty="0"/>
              <a:t>Real Life Use</a:t>
            </a:r>
            <a:r>
              <a:rPr lang="nl-NL" sz="3600" b="0" dirty="0"/>
              <a:t>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49EE4B-38A4-0657-A57E-5D336B74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400" y="1433286"/>
            <a:ext cx="7569200" cy="3060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B0C662-5CA2-0984-3B24-862113D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200" y="258700"/>
            <a:ext cx="1018799" cy="101879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Ansible usage.</a:t>
            </a:r>
            <a:endParaRPr b="0" dirty="0"/>
          </a:p>
        </p:txBody>
      </p:sp>
      <p:pic>
        <p:nvPicPr>
          <p:cNvPr id="27" name="Picture 26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A0C44817-0C28-EC08-5000-438056B0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789" y="1343375"/>
            <a:ext cx="5652421" cy="32606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44CAC-B960-C022-A78F-7EB57385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708" y="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Next ?</a:t>
            </a:r>
            <a:endParaRPr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44CAC-B960-C022-A78F-7EB57385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08" y="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Google Shape;613;p52">
            <a:extLst>
              <a:ext uri="{FF2B5EF4-FFF2-40B4-BE49-F238E27FC236}">
                <a16:creationId xmlns:a16="http://schemas.microsoft.com/office/drawing/2014/main" id="{DD156FCE-1661-0D7D-6A2D-FD1FFD3262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2645" y="2011167"/>
            <a:ext cx="4058710" cy="912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Quiz: </a:t>
            </a:r>
            <a:br>
              <a:rPr lang="en" dirty="0"/>
            </a:br>
            <a:r>
              <a:rPr lang="en-GB" dirty="0"/>
              <a:t>https://</a:t>
            </a:r>
            <a:r>
              <a:rPr lang="en-GB" dirty="0" err="1"/>
              <a:t>quizizz.com</a:t>
            </a:r>
            <a:r>
              <a:rPr lang="en-GB" dirty="0"/>
              <a:t>/join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471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7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sz="3600" dirty="0"/>
              <a:t>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12177-DCD6-B585-EBC3-66102554A68F}"/>
              </a:ext>
            </a:extLst>
          </p:cNvPr>
          <p:cNvSpPr txBox="1"/>
          <p:nvPr/>
        </p:nvSpPr>
        <p:spPr>
          <a:xfrm>
            <a:off x="871329" y="1763486"/>
            <a:ext cx="7552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https://docs.ansible.com/ansible-core/devel/index.html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https://www.logicmonitor.com/blog/ansible-key-terms-getting-started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https://www.youtube.com/watch?v=1id6ERvfozo&amp;t=831s&amp;ab_channel=TechWorldwithNana</a:t>
            </a:r>
            <a:endParaRPr lang="en-NL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https://www.simplilearn.com/tutorials/ansible-tutorial/what-is-ansible#benefits_of_ansible</a:t>
            </a:r>
            <a:endParaRPr lang="en-GB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23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/>
              <a:t>AGENDA</a:t>
            </a:r>
            <a:endParaRPr sz="4800" b="0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720000" y="1223925"/>
            <a:ext cx="7704000" cy="3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400" dirty="0">
                <a:latin typeface="+mj-lt"/>
              </a:rPr>
              <a:t>What</a:t>
            </a:r>
            <a:r>
              <a:rPr lang="nl-NL" sz="1400" dirty="0">
                <a:latin typeface="+mj-lt"/>
              </a:rPr>
              <a:t> is Ansible?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400" dirty="0">
                <a:latin typeface="+mj-lt"/>
              </a:rPr>
              <a:t>Why Ansible?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400" dirty="0">
                <a:latin typeface="+mj-lt"/>
              </a:rPr>
              <a:t>How </a:t>
            </a:r>
            <a:r>
              <a:rPr lang="en-US" sz="1400" dirty="0">
                <a:latin typeface="+mj-lt"/>
              </a:rPr>
              <a:t>Ansible</a:t>
            </a:r>
            <a:r>
              <a:rPr lang="nl-NL" sz="1400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works</a:t>
            </a:r>
            <a:r>
              <a:rPr lang="nl-NL" sz="1400" dirty="0">
                <a:latin typeface="+mj-lt"/>
              </a:rPr>
              <a:t>?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400" dirty="0" err="1">
                <a:latin typeface="+mj-lt"/>
              </a:rPr>
              <a:t>When</a:t>
            </a:r>
            <a:r>
              <a:rPr lang="nl-NL" sz="1400" dirty="0">
                <a:latin typeface="+mj-lt"/>
              </a:rPr>
              <a:t> is Ansible </a:t>
            </a:r>
            <a:r>
              <a:rPr lang="nl-NL" sz="1400" dirty="0" err="1">
                <a:latin typeface="+mj-lt"/>
              </a:rPr>
              <a:t>used</a:t>
            </a:r>
            <a:r>
              <a:rPr lang="nl-NL" sz="1400" dirty="0">
                <a:latin typeface="+mj-lt"/>
              </a:rPr>
              <a:t>?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400" dirty="0">
                <a:latin typeface="+mj-lt"/>
              </a:rPr>
              <a:t>Important </a:t>
            </a:r>
            <a:r>
              <a:rPr lang="en-US" sz="1400" dirty="0">
                <a:latin typeface="+mj-lt"/>
              </a:rPr>
              <a:t>Terminologies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Real Life Use</a:t>
            </a:r>
            <a:r>
              <a:rPr lang="nl-NL" sz="1400" dirty="0">
                <a:latin typeface="+mj-lt"/>
              </a:rPr>
              <a:t> Case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400" dirty="0">
                <a:latin typeface="+mj-lt"/>
              </a:rPr>
              <a:t>Ansible </a:t>
            </a:r>
            <a:r>
              <a:rPr lang="nl-NL" sz="1400" dirty="0" err="1">
                <a:latin typeface="+mj-lt"/>
              </a:rPr>
              <a:t>vs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alternatives</a:t>
            </a:r>
            <a:r>
              <a:rPr lang="nl-NL" sz="1400" dirty="0">
                <a:latin typeface="+mj-lt"/>
              </a:rPr>
              <a:t> Tools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400" dirty="0">
                <a:latin typeface="+mj-lt"/>
              </a:rPr>
              <a:t>Next ?</a:t>
            </a:r>
            <a:endParaRPr sz="1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2059-65B2-67CA-3A99-E138FF58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2" y="1331385"/>
            <a:ext cx="3160679" cy="316067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3CB6FE-8378-45EC-0A9E-D22AB4B9E749}"/>
              </a:ext>
            </a:extLst>
          </p:cNvPr>
          <p:cNvSpPr txBox="1"/>
          <p:nvPr/>
        </p:nvSpPr>
        <p:spPr>
          <a:xfrm>
            <a:off x="7292051" y="1736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2"/>
                </a:solidFill>
              </a:rPr>
              <a:t>What is Ansible?</a:t>
            </a:r>
            <a:endParaRPr b="0" dirty="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A2361F1E-1A0C-0803-0F5E-BA541CCDEA3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99" y="1722284"/>
            <a:ext cx="7455813" cy="609601"/>
          </a:xfrm>
        </p:spPr>
        <p:txBody>
          <a:bodyPr/>
          <a:lstStyle/>
          <a:p>
            <a:pPr marL="133350" indent="0" algn="just"/>
            <a:r>
              <a:rPr lang="en-US" sz="1400" dirty="0">
                <a:latin typeface="+mj-lt"/>
              </a:rPr>
              <a:t>Ansible is an IT automation tool. It can configure systems, deploy software, and orchestrate more advanced IT tasks such as continuous deployments or zero downtime rolling updates.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17A5049-D39D-6507-7790-45196688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08" y="-66269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26" name="Picture 2" descr="Ansible basics and some tips to get you started - Sysbee">
            <a:extLst>
              <a:ext uri="{FF2B5EF4-FFF2-40B4-BE49-F238E27FC236}">
                <a16:creationId xmlns:a16="http://schemas.microsoft.com/office/drawing/2014/main" id="{DE612014-7BED-037D-0F4A-1373A835F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duotone>
              <a:srgbClr val="2F1C5C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96" y="2304245"/>
            <a:ext cx="4960620" cy="194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1216500" y="1781231"/>
            <a:ext cx="6711000" cy="292075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1216500" y="925370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Why Ansible?</a:t>
            </a:r>
            <a:endParaRPr b="0" dirty="0"/>
          </a:p>
        </p:txBody>
      </p:sp>
      <p:sp>
        <p:nvSpPr>
          <p:cNvPr id="47" name="Google Shape;376;p41">
            <a:extLst>
              <a:ext uri="{FF2B5EF4-FFF2-40B4-BE49-F238E27FC236}">
                <a16:creationId xmlns:a16="http://schemas.microsoft.com/office/drawing/2014/main" id="{A219A8A5-362E-24E9-4993-53456872AD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1655" y="2072484"/>
            <a:ext cx="5680688" cy="2338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b="1" dirty="0" err="1">
                <a:latin typeface="+mj-lt"/>
              </a:rPr>
              <a:t>To</a:t>
            </a:r>
            <a:r>
              <a:rPr lang="nl-NL" sz="1800" b="1" dirty="0">
                <a:latin typeface="+mj-lt"/>
              </a:rPr>
              <a:t> </a:t>
            </a:r>
            <a:r>
              <a:rPr lang="nl-NL" sz="1800" b="1" dirty="0" err="1">
                <a:latin typeface="+mj-lt"/>
              </a:rPr>
              <a:t>perform</a:t>
            </a:r>
            <a:r>
              <a:rPr lang="nl-NL" sz="1800" b="1" dirty="0">
                <a:latin typeface="+mj-lt"/>
              </a:rPr>
              <a:t> </a:t>
            </a:r>
            <a:r>
              <a:rPr lang="nl-NL" sz="1800" b="1" dirty="0" err="1">
                <a:latin typeface="+mj-lt"/>
              </a:rPr>
              <a:t>repetitive</a:t>
            </a:r>
            <a:r>
              <a:rPr lang="nl-NL" sz="1800" b="1" dirty="0">
                <a:latin typeface="+mj-lt"/>
              </a:rPr>
              <a:t> </a:t>
            </a:r>
            <a:r>
              <a:rPr lang="nl-NL" sz="1800" b="1" dirty="0" err="1">
                <a:latin typeface="+mj-lt"/>
              </a:rPr>
              <a:t>tasks</a:t>
            </a:r>
            <a:r>
              <a:rPr lang="nl-NL" sz="1800" b="1" dirty="0">
                <a:latin typeface="+mj-lt"/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800" b="1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>
                <a:latin typeface="+mj-lt"/>
              </a:rPr>
              <a:t>Update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>
                <a:latin typeface="+mj-lt"/>
              </a:rPr>
              <a:t>Back Ups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>
                <a:latin typeface="+mj-lt"/>
              </a:rPr>
              <a:t>System </a:t>
            </a:r>
            <a:r>
              <a:rPr lang="nl-NL" sz="1400" dirty="0" err="1">
                <a:latin typeface="+mj-lt"/>
              </a:rPr>
              <a:t>Reboots</a:t>
            </a:r>
            <a:endParaRPr lang="nl-NL" sz="1400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>
                <a:latin typeface="+mj-lt"/>
              </a:rPr>
              <a:t>Create</a:t>
            </a:r>
            <a:r>
              <a:rPr lang="nl-NL" sz="1400" dirty="0">
                <a:latin typeface="+mj-lt"/>
              </a:rPr>
              <a:t> User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>
                <a:latin typeface="+mj-lt"/>
              </a:rPr>
              <a:t>Assign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Groups</a:t>
            </a:r>
            <a:endParaRPr lang="nl-NL" sz="1400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>
                <a:latin typeface="+mj-lt"/>
              </a:rPr>
              <a:t>Assign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Permissions</a:t>
            </a:r>
            <a:endParaRPr sz="1400" dirty="0"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2FDCFE0-F3D4-89F0-4905-7BD86B38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22" y="44151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1216500" y="1781231"/>
            <a:ext cx="1966538" cy="292075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1216500" y="925370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Why Ansible?</a:t>
            </a:r>
            <a:endParaRPr b="0" dirty="0"/>
          </a:p>
        </p:txBody>
      </p:sp>
      <p:sp>
        <p:nvSpPr>
          <p:cNvPr id="47" name="Google Shape;376;p41">
            <a:extLst>
              <a:ext uri="{FF2B5EF4-FFF2-40B4-BE49-F238E27FC236}">
                <a16:creationId xmlns:a16="http://schemas.microsoft.com/office/drawing/2014/main" id="{A219A8A5-362E-24E9-4993-53456872AD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9442" y="2009426"/>
            <a:ext cx="1750507" cy="530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nl-NL" sz="1400" dirty="0">
                <a:latin typeface="+mj-lt"/>
              </a:rPr>
              <a:t>More </a:t>
            </a:r>
            <a:r>
              <a:rPr lang="nl-NL" sz="1400" dirty="0" err="1">
                <a:latin typeface="+mj-lt"/>
              </a:rPr>
              <a:t>Efficient</a:t>
            </a:r>
            <a:endParaRPr lang="nl-NL" sz="1400" dirty="0"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+mj-lt"/>
            </a:endParaRPr>
          </a:p>
        </p:txBody>
      </p:sp>
      <p:sp>
        <p:nvSpPr>
          <p:cNvPr id="2" name="Google Shape;329;p39">
            <a:extLst>
              <a:ext uri="{FF2B5EF4-FFF2-40B4-BE49-F238E27FC236}">
                <a16:creationId xmlns:a16="http://schemas.microsoft.com/office/drawing/2014/main" id="{D97485E2-5D79-A275-95AE-EB9FE81745FB}"/>
              </a:ext>
            </a:extLst>
          </p:cNvPr>
          <p:cNvSpPr/>
          <p:nvPr/>
        </p:nvSpPr>
        <p:spPr>
          <a:xfrm rot="10800000">
            <a:off x="3440768" y="1781230"/>
            <a:ext cx="1966539" cy="292075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3" name="Google Shape;329;p39">
            <a:extLst>
              <a:ext uri="{FF2B5EF4-FFF2-40B4-BE49-F238E27FC236}">
                <a16:creationId xmlns:a16="http://schemas.microsoft.com/office/drawing/2014/main" id="{50021851-7CFE-4367-477E-C148FE7441E3}"/>
              </a:ext>
            </a:extLst>
          </p:cNvPr>
          <p:cNvSpPr/>
          <p:nvPr/>
        </p:nvSpPr>
        <p:spPr>
          <a:xfrm rot="10800000">
            <a:off x="5665036" y="1781230"/>
            <a:ext cx="1966540" cy="292075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2FDCFE0-F3D4-89F0-4905-7BD86B38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22" y="44151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Google Shape;376;p41">
            <a:extLst>
              <a:ext uri="{FF2B5EF4-FFF2-40B4-BE49-F238E27FC236}">
                <a16:creationId xmlns:a16="http://schemas.microsoft.com/office/drawing/2014/main" id="{99140236-9A50-487E-3A80-FC2849D9CC8C}"/>
              </a:ext>
            </a:extLst>
          </p:cNvPr>
          <p:cNvSpPr txBox="1">
            <a:spLocks/>
          </p:cNvSpPr>
          <p:nvPr/>
        </p:nvSpPr>
        <p:spPr>
          <a:xfrm>
            <a:off x="3356526" y="1903368"/>
            <a:ext cx="2135022" cy="74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7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nl-NL" sz="1400" dirty="0" err="1">
                <a:latin typeface="+mj-lt"/>
              </a:rPr>
              <a:t>Less</a:t>
            </a:r>
            <a:r>
              <a:rPr lang="nl-NL" sz="1400" dirty="0">
                <a:latin typeface="+mj-lt"/>
              </a:rPr>
              <a:t> Time </a:t>
            </a:r>
            <a:r>
              <a:rPr lang="nl-NL" sz="1400" dirty="0" err="1">
                <a:latin typeface="+mj-lt"/>
              </a:rPr>
              <a:t>Consuming</a:t>
            </a:r>
            <a:endParaRPr lang="nl-NL" sz="1400" dirty="0">
              <a:latin typeface="+mj-lt"/>
            </a:endParaRPr>
          </a:p>
          <a:p>
            <a:pPr marL="0" indent="0"/>
            <a:endParaRPr lang="nl-NL" sz="1400" dirty="0">
              <a:latin typeface="+mj-lt"/>
            </a:endParaRPr>
          </a:p>
        </p:txBody>
      </p:sp>
      <p:sp>
        <p:nvSpPr>
          <p:cNvPr id="5" name="Google Shape;376;p41">
            <a:extLst>
              <a:ext uri="{FF2B5EF4-FFF2-40B4-BE49-F238E27FC236}">
                <a16:creationId xmlns:a16="http://schemas.microsoft.com/office/drawing/2014/main" id="{CAE8E5E1-CAED-1D1A-D2B0-48F81227445C}"/>
              </a:ext>
            </a:extLst>
          </p:cNvPr>
          <p:cNvSpPr txBox="1">
            <a:spLocks/>
          </p:cNvSpPr>
          <p:nvPr/>
        </p:nvSpPr>
        <p:spPr>
          <a:xfrm>
            <a:off x="5665035" y="2019951"/>
            <a:ext cx="1775292" cy="7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7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nl-NL" sz="1400" dirty="0" err="1">
                <a:latin typeface="+mj-lt"/>
              </a:rPr>
              <a:t>Less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Likely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for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Errors</a:t>
            </a:r>
            <a:endParaRPr lang="nl-NL" sz="1400" dirty="0">
              <a:latin typeface="+mj-lt"/>
            </a:endParaRPr>
          </a:p>
          <a:p>
            <a:pPr marL="0" indent="0"/>
            <a:endParaRPr lang="nl-NL" sz="1400" dirty="0">
              <a:latin typeface="+mj-lt"/>
            </a:endParaRPr>
          </a:p>
        </p:txBody>
      </p:sp>
      <p:pic>
        <p:nvPicPr>
          <p:cNvPr id="2050" name="Picture 2" descr="Efficiency Icons - Free SVG &amp; PNG Efficiency Images - Noun Project">
            <a:extLst>
              <a:ext uri="{FF2B5EF4-FFF2-40B4-BE49-F238E27FC236}">
                <a16:creationId xmlns:a16="http://schemas.microsoft.com/office/drawing/2014/main" id="{F5AF0488-5AE9-F66D-3774-11F70A70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65" y="2791255"/>
            <a:ext cx="1302059" cy="13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,181 Reduce Time Icon Images, Stock Photos &amp; Vectors | Shutterstock">
            <a:extLst>
              <a:ext uri="{FF2B5EF4-FFF2-40B4-BE49-F238E27FC236}">
                <a16:creationId xmlns:a16="http://schemas.microsoft.com/office/drawing/2014/main" id="{24180210-CE7A-5D76-D407-42DB98C0F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68" y="2500364"/>
            <a:ext cx="1966539" cy="21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otbugs Alternatives - Java Code Analysis | LibHunt">
            <a:extLst>
              <a:ext uri="{FF2B5EF4-FFF2-40B4-BE49-F238E27FC236}">
                <a16:creationId xmlns:a16="http://schemas.microsoft.com/office/drawing/2014/main" id="{F165A865-B48B-B4A3-4D37-F434737A4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774" y="2968569"/>
            <a:ext cx="1165061" cy="11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9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546300" y="1335637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How Ansible work?</a:t>
            </a:r>
            <a:endParaRPr b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F4E308-C5C3-8226-5DC9-7209AFCB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99" y="1737359"/>
            <a:ext cx="5038201" cy="2532644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3" name="Google Shape;376;p41">
            <a:extLst>
              <a:ext uri="{FF2B5EF4-FFF2-40B4-BE49-F238E27FC236}">
                <a16:creationId xmlns:a16="http://schemas.microsoft.com/office/drawing/2014/main" id="{86C28AE8-81A2-E623-3C18-17CB019895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17216"/>
            <a:ext cx="2492100" cy="2372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dirty="0">
                <a:latin typeface="+mj-lt"/>
              </a:rPr>
              <a:t>Modules</a:t>
            </a:r>
            <a:endParaRPr lang="nl-NL" sz="1200" dirty="0">
              <a:latin typeface="+mj-lt"/>
            </a:endParaRPr>
          </a:p>
          <a:p>
            <a:pPr marL="0" indent="0">
              <a:lnSpc>
                <a:spcPct val="150000"/>
              </a:lnSpc>
            </a:pPr>
            <a:r>
              <a:rPr lang="nl-NL" sz="1200" dirty="0">
                <a:latin typeface="+mj-lt"/>
              </a:rPr>
              <a:t>Module = </a:t>
            </a:r>
            <a:r>
              <a:rPr lang="nl-NL" sz="1200" dirty="0" err="1">
                <a:latin typeface="+mj-lt"/>
              </a:rPr>
              <a:t>one</a:t>
            </a:r>
            <a:r>
              <a:rPr lang="nl-NL" sz="1200" dirty="0">
                <a:latin typeface="+mj-lt"/>
              </a:rPr>
              <a:t> small </a:t>
            </a:r>
            <a:r>
              <a:rPr lang="nl-NL" sz="1200" dirty="0" err="1">
                <a:latin typeface="+mj-lt"/>
              </a:rPr>
              <a:t>specific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task</a:t>
            </a:r>
            <a:r>
              <a:rPr lang="nl-NL" sz="1200" dirty="0">
                <a:latin typeface="+mj-lt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sz="1200" dirty="0">
              <a:latin typeface="+mj-l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sz="1200" dirty="0">
              <a:latin typeface="+mj-l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+mj-lt"/>
              </a:rPr>
              <a:t>Get </a:t>
            </a:r>
            <a:r>
              <a:rPr lang="nl-NL" sz="1200" dirty="0" err="1">
                <a:latin typeface="+mj-lt"/>
              </a:rPr>
              <a:t>pushed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to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the</a:t>
            </a:r>
            <a:r>
              <a:rPr lang="nl-NL" sz="1200" dirty="0">
                <a:latin typeface="+mj-lt"/>
              </a:rPr>
              <a:t> target server.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+mj-lt"/>
              </a:rPr>
              <a:t>Do </a:t>
            </a:r>
            <a:r>
              <a:rPr lang="nl-NL" sz="1200" dirty="0" err="1">
                <a:latin typeface="+mj-lt"/>
              </a:rPr>
              <a:t>their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work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and</a:t>
            </a:r>
            <a:r>
              <a:rPr lang="nl-NL" sz="1200" dirty="0">
                <a:latin typeface="+mj-lt"/>
              </a:rPr>
              <a:t> get </a:t>
            </a:r>
            <a:r>
              <a:rPr lang="nl-NL" sz="1200" dirty="0" err="1">
                <a:latin typeface="+mj-lt"/>
              </a:rPr>
              <a:t>removed</a:t>
            </a:r>
            <a:r>
              <a:rPr lang="nl-NL" sz="1200" dirty="0">
                <a:latin typeface="+mj-lt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sz="1200" dirty="0">
              <a:latin typeface="+mj-l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sz="1200" dirty="0">
              <a:latin typeface="+mj-l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+mj-lt"/>
              </a:rPr>
              <a:t>Ansible </a:t>
            </a:r>
            <a:r>
              <a:rPr lang="nl-NL" sz="1200" dirty="0" err="1">
                <a:latin typeface="+mj-lt"/>
              </a:rPr>
              <a:t>uses</a:t>
            </a:r>
            <a:r>
              <a:rPr lang="nl-NL" sz="1200" dirty="0">
                <a:latin typeface="+mj-lt"/>
              </a:rPr>
              <a:t> YAML.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559C5-295E-5DD7-A25D-3F378682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4959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/>
          <p:nvPr/>
        </p:nvSpPr>
        <p:spPr>
          <a:xfrm>
            <a:off x="419468" y="1223925"/>
            <a:ext cx="39612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4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2"/>
                </a:solidFill>
              </a:rPr>
              <a:t>Example module usages</a:t>
            </a:r>
            <a:endParaRPr b="0" dirty="0">
              <a:solidFill>
                <a:schemeClr val="dk2"/>
              </a:solidFill>
            </a:endParaRPr>
          </a:p>
        </p:txBody>
      </p:sp>
      <p:sp>
        <p:nvSpPr>
          <p:cNvPr id="18" name="Google Shape;423;p44">
            <a:extLst>
              <a:ext uri="{FF2B5EF4-FFF2-40B4-BE49-F238E27FC236}">
                <a16:creationId xmlns:a16="http://schemas.microsoft.com/office/drawing/2014/main" id="{91E935D3-B102-96E0-B7FF-1E089D15DE59}"/>
              </a:ext>
            </a:extLst>
          </p:cNvPr>
          <p:cNvSpPr/>
          <p:nvPr/>
        </p:nvSpPr>
        <p:spPr>
          <a:xfrm>
            <a:off x="4572000" y="1223925"/>
            <a:ext cx="39612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AFEA894D-C72E-89DC-05E0-05232EA8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9" y="2080021"/>
            <a:ext cx="3778665" cy="24332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 z="6350"/>
        </p:spPr>
      </p:pic>
      <p:sp>
        <p:nvSpPr>
          <p:cNvPr id="21" name="Google Shape;295;p36">
            <a:extLst>
              <a:ext uri="{FF2B5EF4-FFF2-40B4-BE49-F238E27FC236}">
                <a16:creationId xmlns:a16="http://schemas.microsoft.com/office/drawing/2014/main" id="{BE720381-1D79-CAA2-B06B-1FB3799CF0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6300" y="1507061"/>
            <a:ext cx="352931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 dirty="0"/>
              <a:t>Jenkins Module</a:t>
            </a:r>
          </a:p>
          <a:p>
            <a:pPr algn="ctr"/>
            <a:endParaRPr lang="en-GB" sz="1600" dirty="0"/>
          </a:p>
          <a:p>
            <a:pPr algn="ctr"/>
            <a:r>
              <a:rPr lang="en-GB" sz="1100" dirty="0"/>
              <a:t>Creating a job	deleting a job</a:t>
            </a: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38DC1E06-DB5A-E8F4-B876-478DF36E3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652" y="1325224"/>
            <a:ext cx="2499704" cy="327073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4" name="Google Shape;295;p36">
            <a:extLst>
              <a:ext uri="{FF2B5EF4-FFF2-40B4-BE49-F238E27FC236}">
                <a16:creationId xmlns:a16="http://schemas.microsoft.com/office/drawing/2014/main" id="{ADC3528B-6BB1-40B1-11AA-43B6ECC353A7}"/>
              </a:ext>
            </a:extLst>
          </p:cNvPr>
          <p:cNvSpPr txBox="1">
            <a:spLocks/>
          </p:cNvSpPr>
          <p:nvPr/>
        </p:nvSpPr>
        <p:spPr>
          <a:xfrm>
            <a:off x="4511660" y="1492860"/>
            <a:ext cx="1485560" cy="46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r>
              <a:rPr lang="en-GB" sz="1600" dirty="0"/>
              <a:t>Docker Module</a:t>
            </a:r>
            <a:endParaRPr lang="en-GB" sz="1100" dirty="0"/>
          </a:p>
        </p:txBody>
      </p:sp>
      <p:sp>
        <p:nvSpPr>
          <p:cNvPr id="25" name="Google Shape;295;p36">
            <a:extLst>
              <a:ext uri="{FF2B5EF4-FFF2-40B4-BE49-F238E27FC236}">
                <a16:creationId xmlns:a16="http://schemas.microsoft.com/office/drawing/2014/main" id="{4333B308-196F-071B-3CA7-8DE741E6FF3F}"/>
              </a:ext>
            </a:extLst>
          </p:cNvPr>
          <p:cNvSpPr txBox="1">
            <a:spLocks/>
          </p:cNvSpPr>
          <p:nvPr/>
        </p:nvSpPr>
        <p:spPr>
          <a:xfrm>
            <a:off x="4528765" y="2127067"/>
            <a:ext cx="1320717" cy="68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41288" indent="-128588">
              <a:buFont typeface="Arial" panose="020B0604020202020204" pitchFamily="34" charset="0"/>
              <a:buChar char="•"/>
            </a:pPr>
            <a:r>
              <a:rPr lang="en-GB" sz="900" dirty="0"/>
              <a:t>Create container.</a:t>
            </a:r>
          </a:p>
          <a:p>
            <a:pPr marL="141288" indent="-128588">
              <a:buFont typeface="Arial" panose="020B0604020202020204" pitchFamily="34" charset="0"/>
              <a:buChar char="•"/>
            </a:pPr>
            <a:r>
              <a:rPr lang="en-GB" sz="900" dirty="0"/>
              <a:t>Start container</a:t>
            </a:r>
          </a:p>
          <a:p>
            <a:pPr marL="141288" indent="-128588">
              <a:buFont typeface="Arial" panose="020B0604020202020204" pitchFamily="34" charset="0"/>
              <a:buChar char="•"/>
            </a:pPr>
            <a:r>
              <a:rPr lang="en-GB" sz="900" dirty="0"/>
              <a:t>Apply config</a:t>
            </a:r>
            <a:endParaRPr lang="en-GB" sz="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5D998-5EAD-1FD1-C9EE-C467858DD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277" y="-73806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546300" y="1335637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p40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When is Ansible used?</a:t>
            </a:r>
            <a:endParaRPr b="0" dirty="0"/>
          </a:p>
        </p:txBody>
      </p:sp>
      <p:sp>
        <p:nvSpPr>
          <p:cNvPr id="2" name="Google Shape;376;p41">
            <a:extLst>
              <a:ext uri="{FF2B5EF4-FFF2-40B4-BE49-F238E27FC236}">
                <a16:creationId xmlns:a16="http://schemas.microsoft.com/office/drawing/2014/main" id="{12241ED6-985D-61B9-EC01-71907A8636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93751"/>
            <a:ext cx="4173276" cy="31606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 dirty="0" err="1">
                <a:latin typeface="+mj-lt"/>
              </a:rPr>
              <a:t>Its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an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agentless</a:t>
            </a:r>
            <a:r>
              <a:rPr lang="nl-NL" sz="1400" dirty="0">
                <a:latin typeface="+mj-lt"/>
              </a:rPr>
              <a:t> tool </a:t>
            </a:r>
            <a:r>
              <a:rPr lang="nl-NL" sz="1400" dirty="0" err="1">
                <a:latin typeface="+mj-lt"/>
              </a:rPr>
              <a:t>once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installed</a:t>
            </a:r>
            <a:r>
              <a:rPr lang="nl-NL" sz="1400" dirty="0">
                <a:latin typeface="+mj-lt"/>
              </a:rPr>
              <a:t> on a machine, </a:t>
            </a:r>
            <a:r>
              <a:rPr lang="nl-NL" sz="1400" dirty="0" err="1">
                <a:latin typeface="+mj-lt"/>
              </a:rPr>
              <a:t>it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can</a:t>
            </a:r>
            <a:r>
              <a:rPr lang="nl-NL" sz="1400" dirty="0">
                <a:latin typeface="+mj-lt"/>
              </a:rPr>
              <a:t> manage </a:t>
            </a:r>
            <a:r>
              <a:rPr lang="nl-NL" sz="1400" dirty="0" err="1">
                <a:latin typeface="+mj-lt"/>
              </a:rPr>
              <a:t>other</a:t>
            </a:r>
            <a:r>
              <a:rPr lang="nl-NL" sz="1400" dirty="0">
                <a:latin typeface="+mj-lt"/>
              </a:rPr>
              <a:t> servers </a:t>
            </a:r>
            <a:r>
              <a:rPr lang="nl-NL" sz="1400" dirty="0" err="1">
                <a:latin typeface="+mj-lt"/>
              </a:rPr>
              <a:t>remotely</a:t>
            </a:r>
            <a:r>
              <a:rPr lang="nl-NL" sz="1400" dirty="0">
                <a:latin typeface="+mj-lt"/>
              </a:rPr>
              <a:t>. </a:t>
            </a:r>
            <a:r>
              <a:rPr lang="nl-NL" sz="1400" dirty="0" err="1">
                <a:latin typeface="+mj-lt"/>
              </a:rPr>
              <a:t>So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you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don’t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need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any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deployment</a:t>
            </a:r>
            <a:r>
              <a:rPr lang="nl-NL" sz="1400" dirty="0">
                <a:latin typeface="+mj-lt"/>
              </a:rPr>
              <a:t> effort in </a:t>
            </a:r>
            <a:r>
              <a:rPr lang="nl-NL" sz="1400" dirty="0" err="1">
                <a:latin typeface="+mj-lt"/>
              </a:rPr>
              <a:t>beginning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and</a:t>
            </a:r>
            <a:r>
              <a:rPr lang="nl-NL" sz="1400" dirty="0">
                <a:latin typeface="+mj-lt"/>
              </a:rPr>
              <a:t> no effort </a:t>
            </a:r>
            <a:r>
              <a:rPr lang="nl-NL" sz="1400" dirty="0" err="1">
                <a:latin typeface="+mj-lt"/>
              </a:rPr>
              <a:t>for</a:t>
            </a:r>
            <a:r>
              <a:rPr lang="nl-NL" sz="1400" dirty="0">
                <a:latin typeface="+mj-lt"/>
              </a:rPr>
              <a:t> upgrade.</a:t>
            </a:r>
            <a:endParaRPr sz="1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656AD-D138-BA10-C1EE-AC7EAE36D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404" y="1493750"/>
            <a:ext cx="3160679" cy="316067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6104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Supporting all infrastructure</a:t>
            </a:r>
            <a:endParaRPr b="0" dirty="0"/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C7936687-2A87-018A-7819-09F9CA351852}"/>
              </a:ext>
            </a:extLst>
          </p:cNvPr>
          <p:cNvSpPr/>
          <p:nvPr/>
        </p:nvSpPr>
        <p:spPr>
          <a:xfrm>
            <a:off x="5566026" y="1984733"/>
            <a:ext cx="2857973" cy="11549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12">
            <a:extLst>
              <a:ext uri="{FF2B5EF4-FFF2-40B4-BE49-F238E27FC236}">
                <a16:creationId xmlns:a16="http://schemas.microsoft.com/office/drawing/2014/main" id="{2192BC2E-AD87-D08C-C6EB-9B8B2749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82" y="2003830"/>
            <a:ext cx="1135839" cy="1135839"/>
          </a:xfrm>
          <a:prstGeom prst="rect">
            <a:avLst/>
          </a:prstGeom>
        </p:spPr>
      </p:pic>
      <p:pic>
        <p:nvPicPr>
          <p:cNvPr id="6" name="Grafik 8">
            <a:extLst>
              <a:ext uri="{FF2B5EF4-FFF2-40B4-BE49-F238E27FC236}">
                <a16:creationId xmlns:a16="http://schemas.microsoft.com/office/drawing/2014/main" id="{79CF56CA-A8EE-1A20-D046-4D7B87F54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952" y="2126952"/>
            <a:ext cx="915045" cy="915045"/>
          </a:xfrm>
          <a:prstGeom prst="rect">
            <a:avLst/>
          </a:prstGeom>
        </p:spPr>
      </p:pic>
      <p:pic>
        <p:nvPicPr>
          <p:cNvPr id="7" name="Grafik 18">
            <a:extLst>
              <a:ext uri="{FF2B5EF4-FFF2-40B4-BE49-F238E27FC236}">
                <a16:creationId xmlns:a16="http://schemas.microsoft.com/office/drawing/2014/main" id="{490201BE-7EA3-7876-21BF-14BCA6E1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029" y="2003830"/>
            <a:ext cx="1135839" cy="1135839"/>
          </a:xfrm>
          <a:prstGeom prst="rect">
            <a:avLst/>
          </a:prstGeom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13FC5365-17BF-5FFD-9CA5-38FA69C93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026" y="2091573"/>
            <a:ext cx="908691" cy="908691"/>
          </a:xfrm>
          <a:prstGeom prst="rect">
            <a:avLst/>
          </a:prstGeom>
        </p:spPr>
      </p:pic>
      <p:pic>
        <p:nvPicPr>
          <p:cNvPr id="9" name="Grafik 14">
            <a:extLst>
              <a:ext uri="{FF2B5EF4-FFF2-40B4-BE49-F238E27FC236}">
                <a16:creationId xmlns:a16="http://schemas.microsoft.com/office/drawing/2014/main" id="{AA1F1694-5A1B-E8A6-BED5-BA7041CD7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4717" y="2091573"/>
            <a:ext cx="1016281" cy="1016281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A1FB2132-7CF4-3C81-5008-9A4725F7C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3509" y="2142459"/>
            <a:ext cx="910491" cy="910491"/>
          </a:xfrm>
          <a:prstGeom prst="rect">
            <a:avLst/>
          </a:prstGeom>
        </p:spPr>
      </p:pic>
      <p:sp>
        <p:nvSpPr>
          <p:cNvPr id="11" name="Textfeld 22">
            <a:extLst>
              <a:ext uri="{FF2B5EF4-FFF2-40B4-BE49-F238E27FC236}">
                <a16:creationId xmlns:a16="http://schemas.microsoft.com/office/drawing/2014/main" id="{F285F231-A2F2-1F41-A378-1213E716E476}"/>
              </a:ext>
            </a:extLst>
          </p:cNvPr>
          <p:cNvSpPr txBox="1"/>
          <p:nvPr/>
        </p:nvSpPr>
        <p:spPr>
          <a:xfrm>
            <a:off x="973571" y="3107854"/>
            <a:ext cx="113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Application deployment</a:t>
            </a:r>
          </a:p>
        </p:txBody>
      </p:sp>
      <p:sp>
        <p:nvSpPr>
          <p:cNvPr id="12" name="Textfeld 21">
            <a:extLst>
              <a:ext uri="{FF2B5EF4-FFF2-40B4-BE49-F238E27FC236}">
                <a16:creationId xmlns:a16="http://schemas.microsoft.com/office/drawing/2014/main" id="{157D5E0E-888B-94AE-2E1A-9D6433470FCB}"/>
              </a:ext>
            </a:extLst>
          </p:cNvPr>
          <p:cNvSpPr txBox="1"/>
          <p:nvPr/>
        </p:nvSpPr>
        <p:spPr>
          <a:xfrm>
            <a:off x="2183370" y="3082389"/>
            <a:ext cx="136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Creating and managing DBs</a:t>
            </a:r>
          </a:p>
        </p:txBody>
      </p:sp>
      <p:sp>
        <p:nvSpPr>
          <p:cNvPr id="13" name="Textfeld 20">
            <a:extLst>
              <a:ext uri="{FF2B5EF4-FFF2-40B4-BE49-F238E27FC236}">
                <a16:creationId xmlns:a16="http://schemas.microsoft.com/office/drawing/2014/main" id="{C436B968-C436-DB00-F120-C6741BD99039}"/>
              </a:ext>
            </a:extLst>
          </p:cNvPr>
          <p:cNvSpPr txBox="1"/>
          <p:nvPr/>
        </p:nvSpPr>
        <p:spPr>
          <a:xfrm>
            <a:off x="3662834" y="3044243"/>
            <a:ext cx="1368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Cloud provisioning</a:t>
            </a:r>
          </a:p>
        </p:txBody>
      </p:sp>
      <p:sp>
        <p:nvSpPr>
          <p:cNvPr id="14" name="Textfeld 19">
            <a:extLst>
              <a:ext uri="{FF2B5EF4-FFF2-40B4-BE49-F238E27FC236}">
                <a16:creationId xmlns:a16="http://schemas.microsoft.com/office/drawing/2014/main" id="{8884BF80-5262-E05D-BC3E-3E8B4B22E608}"/>
              </a:ext>
            </a:extLst>
          </p:cNvPr>
          <p:cNvSpPr txBox="1"/>
          <p:nvPr/>
        </p:nvSpPr>
        <p:spPr>
          <a:xfrm>
            <a:off x="6063946" y="3259686"/>
            <a:ext cx="184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OS level updates</a:t>
            </a:r>
          </a:p>
        </p:txBody>
      </p:sp>
      <p:sp>
        <p:nvSpPr>
          <p:cNvPr id="15" name="Textfeld 20">
            <a:extLst>
              <a:ext uri="{FF2B5EF4-FFF2-40B4-BE49-F238E27FC236}">
                <a16:creationId xmlns:a16="http://schemas.microsoft.com/office/drawing/2014/main" id="{AC09E0E2-BFB9-25F4-15E1-6E5FE6B30572}"/>
              </a:ext>
            </a:extLst>
          </p:cNvPr>
          <p:cNvSpPr txBox="1"/>
          <p:nvPr/>
        </p:nvSpPr>
        <p:spPr>
          <a:xfrm>
            <a:off x="3248142" y="1469648"/>
            <a:ext cx="264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From operating systems..</a:t>
            </a:r>
          </a:p>
        </p:txBody>
      </p:sp>
      <p:sp>
        <p:nvSpPr>
          <p:cNvPr id="16" name="Textfeld 20">
            <a:extLst>
              <a:ext uri="{FF2B5EF4-FFF2-40B4-BE49-F238E27FC236}">
                <a16:creationId xmlns:a16="http://schemas.microsoft.com/office/drawing/2014/main" id="{C2AAB0C5-BDCC-C0F3-CF96-3912351E160A}"/>
              </a:ext>
            </a:extLst>
          </p:cNvPr>
          <p:cNvSpPr txBox="1"/>
          <p:nvPr/>
        </p:nvSpPr>
        <p:spPr>
          <a:xfrm>
            <a:off x="3023089" y="3997451"/>
            <a:ext cx="264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..to cloud Provider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BE32F-0730-B131-BF40-475B1DBF15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8708" y="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tatistics by Slidesgo">
  <a:themeElements>
    <a:clrScheme name="Simple Light">
      <a:dk1>
        <a:srgbClr val="1E0F3F"/>
      </a:dk1>
      <a:lt1>
        <a:srgbClr val="FFFFFF"/>
      </a:lt1>
      <a:dk2>
        <a:srgbClr val="F83797"/>
      </a:dk2>
      <a:lt2>
        <a:srgbClr val="4DF5FD"/>
      </a:lt2>
      <a:accent1>
        <a:srgbClr val="2F1C5C"/>
      </a:accent1>
      <a:accent2>
        <a:srgbClr val="3E287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349</Words>
  <Application>Microsoft Macintosh PowerPoint</Application>
  <PresentationFormat>On-screen Show (16:9)</PresentationFormat>
  <Paragraphs>83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Quicksand Medium</vt:lpstr>
      <vt:lpstr>Fjalla One</vt:lpstr>
      <vt:lpstr>Bebas Neue</vt:lpstr>
      <vt:lpstr>Dosis</vt:lpstr>
      <vt:lpstr>Calibri</vt:lpstr>
      <vt:lpstr>Arial</vt:lpstr>
      <vt:lpstr>Nunito Light</vt:lpstr>
      <vt:lpstr>Roboto Condensed Light</vt:lpstr>
      <vt:lpstr>Computer Science &amp; Mathematics Major for College: Statistics by Slidesgo</vt:lpstr>
      <vt:lpstr>Ansible</vt:lpstr>
      <vt:lpstr>AGENDA</vt:lpstr>
      <vt:lpstr>What is Ansible?</vt:lpstr>
      <vt:lpstr>Why Ansible?</vt:lpstr>
      <vt:lpstr>Why Ansible?</vt:lpstr>
      <vt:lpstr>How Ansible work?</vt:lpstr>
      <vt:lpstr>Example module usages</vt:lpstr>
      <vt:lpstr>When is Ansible used?</vt:lpstr>
      <vt:lpstr>Supporting all infrastructure</vt:lpstr>
      <vt:lpstr>Important Ansible Key Terms</vt:lpstr>
      <vt:lpstr>Ansible vs alternative Tools</vt:lpstr>
      <vt:lpstr>Real Life Use Case</vt:lpstr>
      <vt:lpstr>Ansible usage.</vt:lpstr>
      <vt:lpstr>Next ?</vt:lpstr>
      <vt:lpstr>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cp:lastModifiedBy>Noori,Mustafa M.H.</cp:lastModifiedBy>
  <cp:revision>8</cp:revision>
  <dcterms:modified xsi:type="dcterms:W3CDTF">2022-11-15T23:43:04Z</dcterms:modified>
</cp:coreProperties>
</file>